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4" r:id="rId2"/>
    <p:sldId id="286" r:id="rId3"/>
    <p:sldId id="263" r:id="rId4"/>
    <p:sldId id="261" r:id="rId5"/>
    <p:sldId id="278" r:id="rId6"/>
    <p:sldId id="296" r:id="rId7"/>
    <p:sldId id="287" r:id="rId8"/>
    <p:sldId id="288" r:id="rId9"/>
    <p:sldId id="298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866"/>
    <a:srgbClr val="F93549"/>
    <a:srgbClr val="000000"/>
    <a:srgbClr val="222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08" y="96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DE7FC-8E3C-4D3E-BD99-8E623754969D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DFCD2-7EFC-429D-AA5C-24DD414722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152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DFCD2-7EFC-429D-AA5C-24DD414722E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51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DFCD2-7EFC-429D-AA5C-24DD414722E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83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5B5C80-52DB-DEBA-3035-569D36AB1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6B09A1-2CD3-8247-46EE-2BC6B0410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BA965F-81F7-EB78-963A-B406E2D1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1049AA-8EDE-B2B4-991F-CA5953AA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6CCFE8-9866-F969-394E-1712B840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43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256FD-693A-7932-A284-374A4B3A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8DDCDD-5588-0CFC-27F1-2D6909E91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0EC61D-D1E8-5FFB-B5CA-15D44BDB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502BC1-C0CB-355D-F647-F6460DA8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89B8E5-A8FA-20D1-7973-26E5B962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78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99A4D67-5E3B-7F0D-718D-38C11B159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38903ED-CDEA-2EEF-CE1D-4469B4EF4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E0EBB5-E240-1E81-3C08-3E924905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1EF3FF-7195-EE06-FB6D-78C2FFD2A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A30C38-1E36-B86C-BB32-1DB25B22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73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93812-E098-1BBD-6E3D-987AACDD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9C98F8-36B2-FD4E-579A-B1337AFBB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1ADE4-70C6-9AB4-9FA9-EB4C27D9D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22F88A-3568-EB88-F38F-8565983F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86C683-E2C2-D49D-607A-7066A386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94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82430-5577-7690-847B-6C611641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E0FE04-666A-3076-5AE0-85EDBDF6C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EADA54-8559-316D-4A29-4BBFEED9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614DB5-DC67-1BFE-1709-C27B8E862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F05279-B8F8-3EF1-F9F3-C528A43E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63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435580-081D-740E-145B-549D77BE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7CFD79-FD75-FC7E-3F93-C21BDA934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038690-F2E7-AE9B-A47E-91EF132F6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CD9337-0ADC-439E-870A-E1C9103E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4DB95D-62AF-903F-1D61-A3B82C823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00B4C3-E792-00A4-E4A7-AAC039A7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62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8AE0B-6CAE-AB14-FBD2-84A11651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F28C75-37A5-F920-E100-6B24A3004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6E4225-58D9-7D2C-C791-6F62E2166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38D122E-A9C1-4DDD-285C-D73448918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14860DF-B6AF-2733-1AE9-CB8F65FD7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247127E-2C56-F9C3-6AE1-2A7B95C0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285973B-9A74-168B-9ED4-29DFACDD8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D73A6CB-A0B1-B063-92DD-671C4E10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37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D978F-B08D-D33D-55EB-0D8E5D32F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25F822-EDC8-2034-A147-C3A515BA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9933EFF-A04C-E580-8A8A-0F6DF679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70DDB6-4172-8073-89B7-FE87CFF2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19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B5075FA-2693-B0E3-A74D-E0FE5024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15DB1F5-60A4-6A73-F679-173B764D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FA60EF1-582E-C6A4-F5D1-F65FBBB5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06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6946B-BB4F-5222-A66B-7CB95063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1E6EC6-173D-6805-107D-C31492B78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2B2222C-2480-A32D-A52A-A3BD2D438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CFA81F-827B-23D8-0B0A-30BC1C5F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F8EA8B-2864-2DD9-E9EF-8059E258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220BD6-CF70-9E61-C616-4593D4F5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79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FF24F-2418-7B4B-84C3-F995BDB0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E5CD235-3AE4-6637-F847-DD2DF7C99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0CCE4C-F349-4E3A-FB3B-AC43DDB4E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F19903-9F4A-E70F-2FAF-8ECA7748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283315-8C9B-A591-9AA3-C4DA49BC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88FB0E0-4EE9-4E61-665D-48986ED8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29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B54B31B-91E6-BFD1-4A5C-65341C7DF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697A70-866A-DB50-8334-DABB44167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D615EB-4F8D-13FE-3734-4251045CDF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6C26B2-9C32-4B36-9B7D-02D56C78F5EB}" type="datetimeFigureOut">
              <a:rPr lang="cs-CZ" smtClean="0"/>
              <a:t>01.11.2024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BD9B62-104C-E16C-0127-FF4BFD99B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1F0BE8-B2ED-B73E-6FDA-F097A56AC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63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79686393-621F-34C4-9A1B-9E9996C46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33" y="884741"/>
            <a:ext cx="10172733" cy="50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7D8E2E3E-AF3F-56B7-2365-BD0BC1354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1"/>
          <a:stretch/>
        </p:blipFill>
        <p:spPr bwMode="auto">
          <a:xfrm>
            <a:off x="20" y="1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fický objekt 31" descr="Recyklovat se souvislou výplní">
            <a:extLst>
              <a:ext uri="{FF2B5EF4-FFF2-40B4-BE49-F238E27FC236}">
                <a16:creationId xmlns:a16="http://schemas.microsoft.com/office/drawing/2014/main" id="{476448A3-451A-609C-7360-5C7C60719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422" y="4520519"/>
            <a:ext cx="1339156" cy="1339156"/>
          </a:xfrm>
          <a:prstGeom prst="rect">
            <a:avLst/>
          </a:prstGeom>
        </p:spPr>
      </p:pic>
      <p:sp>
        <p:nvSpPr>
          <p:cNvPr id="33" name="Nadpis 1">
            <a:extLst>
              <a:ext uri="{FF2B5EF4-FFF2-40B4-BE49-F238E27FC236}">
                <a16:creationId xmlns:a16="http://schemas.microsoft.com/office/drawing/2014/main" id="{AC1840EB-11EB-7633-0363-5FC9F313CAD3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F93549"/>
                </a:solidFill>
                <a:latin typeface="Monserrat"/>
              </a:rPr>
              <a:t>Innovative Technologie zum Schweißen von Kunststoffrohren.</a:t>
            </a:r>
            <a:endParaRPr lang="cs-CZ" b="1" dirty="0">
              <a:solidFill>
                <a:srgbClr val="F93549"/>
              </a:solidFill>
              <a:latin typeface="Monserrat"/>
            </a:endParaRPr>
          </a:p>
        </p:txBody>
      </p:sp>
      <p:sp>
        <p:nvSpPr>
          <p:cNvPr id="34" name="Podnadpis 2">
            <a:extLst>
              <a:ext uri="{FF2B5EF4-FFF2-40B4-BE49-F238E27FC236}">
                <a16:creationId xmlns:a16="http://schemas.microsoft.com/office/drawing/2014/main" id="{920B0E10-D358-AD9D-5429-1243A4DEBA12}"/>
              </a:ext>
            </a:extLst>
          </p:cNvPr>
          <p:cNvSpPr txBox="1">
            <a:spLocks/>
          </p:cNvSpPr>
          <p:nvPr/>
        </p:nvSpPr>
        <p:spPr>
          <a:xfrm>
            <a:off x="1845445" y="5769177"/>
            <a:ext cx="1922891" cy="508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b="1" dirty="0" err="1">
                <a:solidFill>
                  <a:srgbClr val="FFFFFF"/>
                </a:solidFill>
                <a:latin typeface="Monserrat"/>
              </a:rPr>
              <a:t>Widerstand</a:t>
            </a:r>
            <a:endParaRPr lang="cs-CZ" sz="2800" b="1" dirty="0">
              <a:solidFill>
                <a:srgbClr val="FFFFFF"/>
              </a:solidFill>
              <a:latin typeface="Monserrat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FE3D8C37-758C-E859-A94B-DF2E357A38B0}"/>
              </a:ext>
            </a:extLst>
          </p:cNvPr>
          <p:cNvSpPr txBox="1"/>
          <p:nvPr/>
        </p:nvSpPr>
        <p:spPr>
          <a:xfrm>
            <a:off x="8605204" y="5727456"/>
            <a:ext cx="1501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cs-CZ" sz="2800" b="1" kern="0" dirty="0" err="1">
                <a:solidFill>
                  <a:srgbClr val="FFFFFF"/>
                </a:solidFill>
                <a:latin typeface="Monserrat"/>
              </a:rPr>
              <a:t>Qualität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BDAABC51-F164-AFBA-B151-8592C2E6A381}"/>
              </a:ext>
            </a:extLst>
          </p:cNvPr>
          <p:cNvSpPr txBox="1"/>
          <p:nvPr/>
        </p:nvSpPr>
        <p:spPr>
          <a:xfrm>
            <a:off x="4829808" y="5727456"/>
            <a:ext cx="2509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serrat"/>
              </a:rPr>
              <a:t> </a:t>
            </a:r>
            <a:r>
              <a:rPr lang="cs-CZ" sz="2800" b="1" kern="0" dirty="0" err="1">
                <a:solidFill>
                  <a:srgbClr val="FFFFFF"/>
                </a:solidFill>
                <a:latin typeface="Monserrat"/>
              </a:rPr>
              <a:t>Nachhaltigkeit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7" name="Grafický objekt 36" descr="Štít – zaškrtnutí se souvislou výplní">
            <a:extLst>
              <a:ext uri="{FF2B5EF4-FFF2-40B4-BE49-F238E27FC236}">
                <a16:creationId xmlns:a16="http://schemas.microsoft.com/office/drawing/2014/main" id="{AB799C41-9C6D-0495-BC8A-4B33C2CC4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5187" y="4456272"/>
            <a:ext cx="1371600" cy="1371600"/>
          </a:xfrm>
          <a:prstGeom prst="rect">
            <a:avLst/>
          </a:prstGeom>
        </p:spPr>
      </p:pic>
      <p:pic>
        <p:nvPicPr>
          <p:cNvPr id="38" name="Grafický objekt 37" descr="Deska s klipem, odznak se souvislou výplní">
            <a:extLst>
              <a:ext uri="{FF2B5EF4-FFF2-40B4-BE49-F238E27FC236}">
                <a16:creationId xmlns:a16="http://schemas.microsoft.com/office/drawing/2014/main" id="{D3893222-71D4-2581-7788-7B09DD43E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16457" y="448807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build="p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BF285B0-99AA-B825-0A17-7F2B67ED8762}"/>
              </a:ext>
            </a:extLst>
          </p:cNvPr>
          <p:cNvSpPr/>
          <p:nvPr/>
        </p:nvSpPr>
        <p:spPr>
          <a:xfrm>
            <a:off x="0" y="0"/>
            <a:ext cx="12192000" cy="1783080"/>
          </a:xfrm>
          <a:prstGeom prst="rect">
            <a:avLst/>
          </a:prstGeom>
          <a:gradFill>
            <a:gsLst>
              <a:gs pos="0">
                <a:srgbClr val="2D3866"/>
              </a:gs>
              <a:gs pos="79000">
                <a:srgbClr val="2D3866">
                  <a:lumMod val="66000"/>
                </a:srgbClr>
              </a:gs>
              <a:gs pos="18000">
                <a:srgbClr val="2D3866">
                  <a:lumMod val="95000"/>
                  <a:lumOff val="5000"/>
                </a:srgb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568D5F-A7D6-82D2-1A93-0256827FA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b="1" dirty="0" err="1">
                <a:solidFill>
                  <a:srgbClr val="F93549"/>
                </a:solidFill>
                <a:latin typeface="Monserrat"/>
              </a:rPr>
              <a:t>Tradition</a:t>
            </a:r>
            <a:endParaRPr lang="cs-CZ" sz="4800" b="1" dirty="0">
              <a:solidFill>
                <a:srgbClr val="F93549"/>
              </a:solidFill>
              <a:latin typeface="Monserra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91FDA3-355D-A963-1989-7E1A782C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0445"/>
            <a:ext cx="10515600" cy="367601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002060"/>
                </a:solidFill>
                <a:latin typeface="Monserrat"/>
              </a:rPr>
              <a:t>Seit 1992 produzieren wir in unserem eigenen Werk in Prag.</a:t>
            </a:r>
            <a:endParaRPr lang="cs-CZ" dirty="0">
              <a:solidFill>
                <a:srgbClr val="002060"/>
              </a:solidFill>
              <a:latin typeface="Monserrat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02060"/>
                </a:solidFill>
                <a:latin typeface="Monserrat"/>
              </a:rPr>
              <a:t>Das erste Modell der Schweißmaschine wurde 1986 vom Firmeninhaber, Herrn Pavel Dvořák, entwickelt. </a:t>
            </a:r>
            <a:r>
              <a:rPr lang="de-DE" dirty="0">
                <a:solidFill>
                  <a:srgbClr val="002060"/>
                </a:solidFill>
                <a:latin typeface="Monserrat"/>
              </a:rPr>
              <a:t>Es handelte sich um die erste Polyfusionsschweißmaschine mit Dornheizelement, die dank ihrer Praktikabilität und Kopien die ganze Welt eroberte davon werden mittlerweile von unzähligen Unternehmen auf der ganzen Welt produziert.</a:t>
            </a:r>
            <a:endParaRPr lang="cs-CZ" dirty="0">
              <a:solidFill>
                <a:srgbClr val="002060"/>
              </a:solidFill>
              <a:latin typeface="Monserrat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02060"/>
                </a:solidFill>
                <a:latin typeface="Monserrat"/>
              </a:rPr>
              <a:t>Seit mehr als 20 Jahren </a:t>
            </a:r>
            <a:r>
              <a:rPr lang="de-DE" dirty="0">
                <a:solidFill>
                  <a:srgbClr val="002060"/>
                </a:solidFill>
                <a:latin typeface="Monserrat"/>
              </a:rPr>
              <a:t>arbeiten wir mit bedeutenden tschechischen und ausländischen Unternehmen zusammen, z. B.</a:t>
            </a:r>
            <a:r>
              <a:rPr lang="de-DE" b="1" dirty="0">
                <a:solidFill>
                  <a:srgbClr val="002060"/>
                </a:solidFill>
                <a:latin typeface="Monserrat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Monserrat"/>
              </a:rPr>
              <a:t>Wawin</a:t>
            </a:r>
            <a:r>
              <a:rPr lang="de-DE" b="1" dirty="0">
                <a:solidFill>
                  <a:srgbClr val="002060"/>
                </a:solidFill>
                <a:latin typeface="Monserrat"/>
              </a:rPr>
              <a:t>, FV Plast, Rothenberger, </a:t>
            </a:r>
            <a:r>
              <a:rPr lang="de-DE" b="1" dirty="0" err="1">
                <a:solidFill>
                  <a:srgbClr val="002060"/>
                </a:solidFill>
                <a:latin typeface="Monserrat"/>
              </a:rPr>
              <a:t>Thermaflex</a:t>
            </a:r>
            <a:r>
              <a:rPr lang="de-DE" b="1" dirty="0">
                <a:solidFill>
                  <a:srgbClr val="002060"/>
                </a:solidFill>
                <a:latin typeface="Monserrat"/>
              </a:rPr>
              <a:t> </a:t>
            </a:r>
            <a:r>
              <a:rPr lang="de-DE" dirty="0">
                <a:solidFill>
                  <a:srgbClr val="002060"/>
                </a:solidFill>
                <a:latin typeface="Monserrat"/>
              </a:rPr>
              <a:t>und anderen.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48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E8D12EEF-F642-45F3-5017-4FE07C2C3D04}"/>
              </a:ext>
            </a:extLst>
          </p:cNvPr>
          <p:cNvSpPr/>
          <p:nvPr/>
        </p:nvSpPr>
        <p:spPr>
          <a:xfrm>
            <a:off x="0" y="0"/>
            <a:ext cx="12192000" cy="1783080"/>
          </a:xfrm>
          <a:prstGeom prst="rect">
            <a:avLst/>
          </a:prstGeom>
          <a:gradFill>
            <a:gsLst>
              <a:gs pos="0">
                <a:srgbClr val="2D3866"/>
              </a:gs>
              <a:gs pos="79000">
                <a:srgbClr val="2D3866">
                  <a:lumMod val="66000"/>
                </a:srgbClr>
              </a:gs>
              <a:gs pos="18000">
                <a:srgbClr val="2D3866">
                  <a:lumMod val="95000"/>
                  <a:lumOff val="5000"/>
                </a:srgb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CB8631-459A-D1B7-CAFF-8BDC06E0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800" b="1" dirty="0">
                <a:solidFill>
                  <a:srgbClr val="F93549"/>
                </a:solidFill>
                <a:latin typeface="Monserrat"/>
              </a:rPr>
              <a:t>Wir machen alles von A bis Z</a:t>
            </a:r>
            <a:endParaRPr lang="cs-CZ" sz="4800" b="1" dirty="0">
              <a:solidFill>
                <a:srgbClr val="F93549"/>
              </a:solidFill>
              <a:latin typeface="Monserra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0CF2AE-7ABC-E120-A9E5-E4E0B623E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2302703"/>
            <a:ext cx="11911584" cy="31439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2060"/>
                </a:solidFill>
              </a:rPr>
              <a:t>  </a:t>
            </a:r>
            <a:r>
              <a:rPr lang="de-DE" dirty="0">
                <a:solidFill>
                  <a:srgbClr val="002060"/>
                </a:solidFill>
                <a:latin typeface="Monserrat"/>
              </a:rPr>
              <a:t>Wir produzieren mehr als </a:t>
            </a:r>
            <a:r>
              <a:rPr lang="de-DE" b="1" dirty="0">
                <a:solidFill>
                  <a:srgbClr val="002060"/>
                </a:solidFill>
                <a:latin typeface="Monserrat"/>
              </a:rPr>
              <a:t>90 % der Komponenten</a:t>
            </a:r>
            <a:r>
              <a:rPr lang="de-DE" dirty="0">
                <a:solidFill>
                  <a:srgbClr val="002060"/>
                </a:solidFill>
                <a:latin typeface="Monserrat"/>
              </a:rPr>
              <a:t> auf unseren eigenen Maschinen.</a:t>
            </a:r>
            <a:r>
              <a:rPr lang="cs-CZ" dirty="0">
                <a:solidFill>
                  <a:srgbClr val="002060"/>
                </a:solidFill>
                <a:latin typeface="Monserrat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2060"/>
                </a:solidFill>
                <a:latin typeface="Monserrat"/>
              </a:rPr>
              <a:t>  </a:t>
            </a:r>
            <a:r>
              <a:rPr lang="de-DE" dirty="0">
                <a:solidFill>
                  <a:srgbClr val="002060"/>
                </a:solidFill>
                <a:latin typeface="Monserrat"/>
              </a:rPr>
              <a:t>Wir verfügen über mehr als </a:t>
            </a:r>
            <a:r>
              <a:rPr lang="de-DE" b="1" dirty="0">
                <a:solidFill>
                  <a:srgbClr val="002060"/>
                </a:solidFill>
                <a:latin typeface="Monserrat"/>
              </a:rPr>
              <a:t>30 Jahre </a:t>
            </a:r>
            <a:r>
              <a:rPr lang="de-DE" dirty="0">
                <a:solidFill>
                  <a:srgbClr val="002060"/>
                </a:solidFill>
                <a:latin typeface="Monserrat"/>
              </a:rPr>
              <a:t>Erfahrung in Produktion und Entwicklung.</a:t>
            </a:r>
            <a:endParaRPr lang="cs-CZ" dirty="0">
              <a:solidFill>
                <a:srgbClr val="002060"/>
              </a:solidFill>
              <a:latin typeface="Monserra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2060"/>
                </a:solidFill>
                <a:latin typeface="Monserrat"/>
              </a:rPr>
              <a:t>  </a:t>
            </a:r>
            <a:r>
              <a:rPr lang="de-DE" dirty="0">
                <a:solidFill>
                  <a:srgbClr val="002060"/>
                </a:solidFill>
                <a:latin typeface="Monserrat"/>
              </a:rPr>
              <a:t>Innovationen und neue Produkte werden von unseren Entwicklern und Designern </a:t>
            </a:r>
            <a:r>
              <a:rPr lang="cs-CZ" dirty="0">
                <a:solidFill>
                  <a:srgbClr val="002060"/>
                </a:solidFill>
                <a:latin typeface="Monserrat"/>
              </a:rPr>
              <a:t>            </a:t>
            </a:r>
            <a:r>
              <a:rPr lang="de-DE" dirty="0">
                <a:solidFill>
                  <a:srgbClr val="002060"/>
                </a:solidFill>
                <a:latin typeface="Monserrat"/>
              </a:rPr>
              <a:t>entworfen.</a:t>
            </a:r>
            <a:endParaRPr lang="cs-CZ" dirty="0">
              <a:solidFill>
                <a:srgbClr val="002060"/>
              </a:solidFill>
              <a:latin typeface="Monserra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2060"/>
                </a:solidFill>
                <a:latin typeface="Monserrat"/>
              </a:rPr>
              <a:t>  </a:t>
            </a:r>
            <a:r>
              <a:rPr lang="de-DE" dirty="0">
                <a:solidFill>
                  <a:srgbClr val="002060"/>
                </a:solidFill>
                <a:latin typeface="Monserrat"/>
              </a:rPr>
              <a:t>Wir besitzen </a:t>
            </a:r>
            <a:r>
              <a:rPr lang="de-DE" b="1" dirty="0">
                <a:solidFill>
                  <a:srgbClr val="002060"/>
                </a:solidFill>
                <a:latin typeface="Monserrat"/>
              </a:rPr>
              <a:t>27 angemeldete Patente </a:t>
            </a:r>
            <a:r>
              <a:rPr lang="de-DE" dirty="0">
                <a:solidFill>
                  <a:srgbClr val="002060"/>
                </a:solidFill>
                <a:latin typeface="Monserrat"/>
              </a:rPr>
              <a:t>und unzählige Gebrauchsmuster.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18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61CFA-1A50-A79A-8CF7-59DD4C759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948" y="1685943"/>
            <a:ext cx="9236104" cy="2273808"/>
          </a:xfrm>
        </p:spPr>
        <p:txBody>
          <a:bodyPr>
            <a:normAutofit/>
          </a:bodyPr>
          <a:lstStyle/>
          <a:p>
            <a:pPr algn="ctr"/>
            <a:r>
              <a:rPr lang="cs-CZ" sz="8000" b="1" dirty="0" err="1">
                <a:solidFill>
                  <a:srgbClr val="F93549"/>
                </a:solidFill>
              </a:rPr>
              <a:t>Unsere</a:t>
            </a:r>
            <a:r>
              <a:rPr lang="cs-CZ" sz="8000" b="1" dirty="0">
                <a:solidFill>
                  <a:srgbClr val="F93549"/>
                </a:solidFill>
              </a:rPr>
              <a:t> Produkte</a:t>
            </a:r>
          </a:p>
        </p:txBody>
      </p:sp>
      <p:pic>
        <p:nvPicPr>
          <p:cNvPr id="7" name="Grafický objekt 6" descr="Krabice se souvislou výplní">
            <a:extLst>
              <a:ext uri="{FF2B5EF4-FFF2-40B4-BE49-F238E27FC236}">
                <a16:creationId xmlns:a16="http://schemas.microsoft.com/office/drawing/2014/main" id="{C76C2093-2CA2-7852-DC67-382D791F5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6061" y="3524415"/>
            <a:ext cx="2142000" cy="21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F3989-6C51-1EF9-917F-B9918F8A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8774"/>
            <a:ext cx="10801350" cy="1325563"/>
          </a:xfrm>
        </p:spPr>
        <p:txBody>
          <a:bodyPr>
            <a:noAutofit/>
          </a:bodyPr>
          <a:lstStyle/>
          <a:p>
            <a:r>
              <a:rPr lang="cs-CZ" sz="4800" b="1" dirty="0" err="1">
                <a:solidFill>
                  <a:srgbClr val="F93549"/>
                </a:solidFill>
                <a:latin typeface="Monserrat"/>
              </a:rPr>
              <a:t>Handschweißtechnik</a:t>
            </a:r>
            <a:r>
              <a:rPr lang="cs-CZ" sz="4800" b="1" dirty="0">
                <a:solidFill>
                  <a:srgbClr val="F93549"/>
                </a:solidFill>
                <a:latin typeface="Monserrat"/>
              </a:rPr>
              <a:t> </a:t>
            </a:r>
            <a:r>
              <a:rPr lang="cs-CZ" sz="4800" b="1" dirty="0" err="1">
                <a:solidFill>
                  <a:srgbClr val="F93549"/>
                </a:solidFill>
                <a:latin typeface="Monserrat"/>
              </a:rPr>
              <a:t>und</a:t>
            </a:r>
            <a:r>
              <a:rPr lang="cs-CZ" sz="4800" b="1" dirty="0">
                <a:solidFill>
                  <a:srgbClr val="F93549"/>
                </a:solidFill>
                <a:latin typeface="Monserrat"/>
              </a:rPr>
              <a:t> </a:t>
            </a:r>
            <a:r>
              <a:rPr lang="cs-CZ" sz="4800" b="1" dirty="0" err="1">
                <a:solidFill>
                  <a:srgbClr val="F93549"/>
                </a:solidFill>
                <a:latin typeface="Monserrat"/>
              </a:rPr>
              <a:t>Zubehör</a:t>
            </a:r>
            <a:endParaRPr lang="cs-CZ" sz="4800" b="1" dirty="0">
              <a:solidFill>
                <a:srgbClr val="F93549"/>
              </a:solidFill>
              <a:latin typeface="Monserra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FA440D-9422-08DB-C4F0-445CB71F9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331" y="5570072"/>
            <a:ext cx="2662853" cy="528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err="1">
                <a:solidFill>
                  <a:schemeClr val="bg1"/>
                </a:solidFill>
                <a:latin typeface="Monserrat"/>
              </a:rPr>
              <a:t>Polys</a:t>
            </a:r>
            <a:r>
              <a:rPr lang="cs-CZ" sz="2000" b="1" dirty="0">
                <a:solidFill>
                  <a:schemeClr val="bg1"/>
                </a:solidFill>
                <a:latin typeface="Monserrat"/>
              </a:rPr>
              <a:t> P4-a 850W PROFI</a:t>
            </a:r>
          </a:p>
        </p:txBody>
      </p:sp>
      <p:pic>
        <p:nvPicPr>
          <p:cNvPr id="5" name="Obrázek 4" descr="Obsah obrázku nářadí, vrtání&#10;&#10;Popis byl vytvořen automaticky">
            <a:extLst>
              <a:ext uri="{FF2B5EF4-FFF2-40B4-BE49-F238E27FC236}">
                <a16:creationId xmlns:a16="http://schemas.microsoft.com/office/drawing/2014/main" id="{B3BE95CE-EFEC-62DB-1156-535C32F84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616" y1="36757" x2="68209" y2="40558"/>
                        <a14:foregroundMark x1="51041" y1="41529" x2="65827" y2="41407"/>
                        <a14:backgroundMark x1="17087" y1="78730" x2="17087" y2="78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46" y="1770523"/>
            <a:ext cx="4992651" cy="3380441"/>
          </a:xfrm>
          <a:prstGeom prst="rect">
            <a:avLst/>
          </a:prstGeom>
        </p:spPr>
      </p:pic>
      <p:pic>
        <p:nvPicPr>
          <p:cNvPr id="9" name="Obrázek 8" descr="Obsah obrázku krabice, nářadí, interiér&#10;&#10;Popis byl vytvořen automaticky">
            <a:extLst>
              <a:ext uri="{FF2B5EF4-FFF2-40B4-BE49-F238E27FC236}">
                <a16:creationId xmlns:a16="http://schemas.microsoft.com/office/drawing/2014/main" id="{75762802-5424-2295-0D42-BF04EC547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38" b="94588" l="3266" r="94874">
                        <a14:foregroundMark x1="16908" y1="42698" x2="21083" y2="24871"/>
                        <a14:foregroundMark x1="21083" y1="24871" x2="46135" y2="17397"/>
                        <a14:foregroundMark x1="46135" y1="17397" x2="65854" y2="17826"/>
                        <a14:foregroundMark x1="65027" y1="8333" x2="70318" y2="26246"/>
                        <a14:foregroundMark x1="70318" y1="26246" x2="69698" y2="27749"/>
                        <a14:foregroundMark x1="15709" y1="27921" x2="13044" y2="14151"/>
                        <a14:foregroundMark x1="12650" y1="35524" x2="7565" y2="16753"/>
                        <a14:foregroundMark x1="72551" y1="4725" x2="75403" y2="4510"/>
                        <a14:foregroundMark x1="3307" y1="17612" x2="4547" y2="23711"/>
                        <a14:foregroundMark x1="10624" y1="66323" x2="17817" y2="83333"/>
                        <a14:foregroundMark x1="17817" y1="83333" x2="33361" y2="87070"/>
                        <a14:foregroundMark x1="33361" y1="87070" x2="36627" y2="85954"/>
                        <a14:foregroundMark x1="27284" y1="90808" x2="43117" y2="86168"/>
                        <a14:foregroundMark x1="23026" y1="94588" x2="26664" y2="92698"/>
                        <a14:foregroundMark x1="94874" y1="73282" x2="91401" y2="59364"/>
                        <a14:foregroundMark x1="62381" y1="6014" x2="64200" y2="5799"/>
                        <a14:foregroundMark x1="61968" y1="5155" x2="64200" y2="4940"/>
                        <a14:backgroundMark x1="61017" y1="5155" x2="18024" y2="11125"/>
                        <a14:backgroundMark x1="13394" y1="13445" x2="3638" y2="14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3" y="2204663"/>
            <a:ext cx="3439659" cy="3310263"/>
          </a:xfrm>
          <a:prstGeom prst="rect">
            <a:avLst/>
          </a:prstGeom>
        </p:spPr>
      </p:pic>
      <p:pic>
        <p:nvPicPr>
          <p:cNvPr id="17" name="Grafický objekt 16" descr="Tenká šipka s nepatrným zakřivením se souvislou výplní">
            <a:extLst>
              <a:ext uri="{FF2B5EF4-FFF2-40B4-BE49-F238E27FC236}">
                <a16:creationId xmlns:a16="http://schemas.microsoft.com/office/drawing/2014/main" id="{B7590F43-C983-73E1-A4C9-EF11F26D9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40910">
            <a:off x="2038499" y="5227055"/>
            <a:ext cx="914400" cy="914400"/>
          </a:xfrm>
          <a:prstGeom prst="rect">
            <a:avLst/>
          </a:prstGeom>
        </p:spPr>
      </p:pic>
      <p:pic>
        <p:nvPicPr>
          <p:cNvPr id="21" name="Grafický objekt 20" descr="Tenká šipka s nepatrným zakřivením se souvislou výplní">
            <a:extLst>
              <a:ext uri="{FF2B5EF4-FFF2-40B4-BE49-F238E27FC236}">
                <a16:creationId xmlns:a16="http://schemas.microsoft.com/office/drawing/2014/main" id="{DFF8B8F3-3815-8D21-D26D-74B8597F0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383250" flipH="1">
            <a:off x="9256322" y="4615070"/>
            <a:ext cx="914400" cy="914400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D7A62B6-5980-F316-C48B-1FF21420B099}"/>
              </a:ext>
            </a:extLst>
          </p:cNvPr>
          <p:cNvGrpSpPr/>
          <p:nvPr/>
        </p:nvGrpSpPr>
        <p:grpSpPr>
          <a:xfrm>
            <a:off x="6490418" y="4901418"/>
            <a:ext cx="2589972" cy="528955"/>
            <a:chOff x="5761928" y="4942363"/>
            <a:chExt cx="4193105" cy="528955"/>
          </a:xfrm>
        </p:grpSpPr>
        <p:sp>
          <p:nvSpPr>
            <p:cNvPr id="20" name="Zástupný obsah 2">
              <a:extLst>
                <a:ext uri="{FF2B5EF4-FFF2-40B4-BE49-F238E27FC236}">
                  <a16:creationId xmlns:a16="http://schemas.microsoft.com/office/drawing/2014/main" id="{041412BC-9447-2339-1725-43EF612F4568}"/>
                </a:ext>
              </a:extLst>
            </p:cNvPr>
            <p:cNvSpPr txBox="1">
              <a:spLocks/>
            </p:cNvSpPr>
            <p:nvPr/>
          </p:nvSpPr>
          <p:spPr>
            <a:xfrm>
              <a:off x="5761928" y="4942363"/>
              <a:ext cx="4180233" cy="5289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2000" b="1" dirty="0" err="1">
                  <a:solidFill>
                    <a:schemeClr val="bg1"/>
                  </a:solidFill>
                  <a:latin typeface="Monserrat"/>
                </a:rPr>
                <a:t>Polys</a:t>
              </a:r>
              <a:r>
                <a:rPr lang="cs-CZ" sz="2000" b="1" dirty="0">
                  <a:solidFill>
                    <a:schemeClr val="bg1"/>
                  </a:solidFill>
                  <a:latin typeface="Monserrat"/>
                </a:rPr>
                <a:t> P4-a 650W MINI</a:t>
              </a:r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FF0168BD-D7EE-4F37-EE66-8AFD2A68CEE8}"/>
                </a:ext>
              </a:extLst>
            </p:cNvPr>
            <p:cNvSpPr/>
            <p:nvPr/>
          </p:nvSpPr>
          <p:spPr>
            <a:xfrm>
              <a:off x="5774800" y="4942363"/>
              <a:ext cx="4180233" cy="341702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E81C02BA-9F93-F764-7A85-A3A44B130A32}"/>
              </a:ext>
            </a:extLst>
          </p:cNvPr>
          <p:cNvSpPr/>
          <p:nvPr/>
        </p:nvSpPr>
        <p:spPr>
          <a:xfrm>
            <a:off x="3042805" y="5575781"/>
            <a:ext cx="2642379" cy="3417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9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F3989-6C51-1EF9-917F-B9918F8A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8774"/>
            <a:ext cx="10801350" cy="1325563"/>
          </a:xfrm>
        </p:spPr>
        <p:txBody>
          <a:bodyPr>
            <a:noAutofit/>
          </a:bodyPr>
          <a:lstStyle/>
          <a:p>
            <a:r>
              <a:rPr lang="cs-CZ" sz="4800" b="1" dirty="0" err="1">
                <a:solidFill>
                  <a:srgbClr val="F93549"/>
                </a:solidFill>
                <a:latin typeface="Monserrat"/>
              </a:rPr>
              <a:t>Montagevorbereitungen</a:t>
            </a:r>
            <a:endParaRPr lang="cs-CZ" sz="4800" b="1" dirty="0">
              <a:solidFill>
                <a:srgbClr val="F93549"/>
              </a:solidFill>
              <a:latin typeface="Monserra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FA440D-9422-08DB-C4F0-445CB71F9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4136" y="5326763"/>
            <a:ext cx="1129104" cy="528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bg1"/>
                </a:solidFill>
                <a:latin typeface="Monserrat"/>
              </a:rPr>
              <a:t>MP - 75</a:t>
            </a:r>
          </a:p>
        </p:txBody>
      </p:sp>
      <p:pic>
        <p:nvPicPr>
          <p:cNvPr id="17" name="Grafický objekt 16" descr="Tenká šipka s nepatrným zakřivením se souvislou výplní">
            <a:extLst>
              <a:ext uri="{FF2B5EF4-FFF2-40B4-BE49-F238E27FC236}">
                <a16:creationId xmlns:a16="http://schemas.microsoft.com/office/drawing/2014/main" id="{B7590F43-C983-73E1-A4C9-EF11F26D9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0282">
            <a:off x="2099041" y="4800385"/>
            <a:ext cx="914400" cy="914400"/>
          </a:xfrm>
          <a:prstGeom prst="rect">
            <a:avLst/>
          </a:prstGeom>
        </p:spPr>
      </p:pic>
      <p:pic>
        <p:nvPicPr>
          <p:cNvPr id="21" name="Grafický objekt 20" descr="Tenká šipka s nepatrným zakřivením se souvislou výplní">
            <a:extLst>
              <a:ext uri="{FF2B5EF4-FFF2-40B4-BE49-F238E27FC236}">
                <a16:creationId xmlns:a16="http://schemas.microsoft.com/office/drawing/2014/main" id="{DFF8B8F3-3815-8D21-D26D-74B8597F0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454867" flipH="1">
            <a:off x="9034608" y="4503062"/>
            <a:ext cx="914400" cy="914400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D7A62B6-5980-F316-C48B-1FF21420B099}"/>
              </a:ext>
            </a:extLst>
          </p:cNvPr>
          <p:cNvGrpSpPr/>
          <p:nvPr/>
        </p:nvGrpSpPr>
        <p:grpSpPr>
          <a:xfrm>
            <a:off x="7676040" y="5141956"/>
            <a:ext cx="1266464" cy="528955"/>
            <a:chOff x="5761928" y="4942363"/>
            <a:chExt cx="4193105" cy="528955"/>
          </a:xfrm>
        </p:grpSpPr>
        <p:sp>
          <p:nvSpPr>
            <p:cNvPr id="20" name="Zástupný obsah 2">
              <a:extLst>
                <a:ext uri="{FF2B5EF4-FFF2-40B4-BE49-F238E27FC236}">
                  <a16:creationId xmlns:a16="http://schemas.microsoft.com/office/drawing/2014/main" id="{041412BC-9447-2339-1725-43EF612F4568}"/>
                </a:ext>
              </a:extLst>
            </p:cNvPr>
            <p:cNvSpPr txBox="1">
              <a:spLocks/>
            </p:cNvSpPr>
            <p:nvPr/>
          </p:nvSpPr>
          <p:spPr>
            <a:xfrm>
              <a:off x="5761928" y="4942363"/>
              <a:ext cx="4180233" cy="5289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2000" b="1" dirty="0">
                  <a:solidFill>
                    <a:schemeClr val="bg1"/>
                  </a:solidFill>
                  <a:latin typeface="Monserrat"/>
                </a:rPr>
                <a:t>MP - 110</a:t>
              </a:r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FF0168BD-D7EE-4F37-EE66-8AFD2A68CEE8}"/>
                </a:ext>
              </a:extLst>
            </p:cNvPr>
            <p:cNvSpPr/>
            <p:nvPr/>
          </p:nvSpPr>
          <p:spPr>
            <a:xfrm>
              <a:off x="5774800" y="4942363"/>
              <a:ext cx="4180233" cy="341702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E81C02BA-9F93-F764-7A85-A3A44B130A32}"/>
              </a:ext>
            </a:extLst>
          </p:cNvPr>
          <p:cNvSpPr/>
          <p:nvPr/>
        </p:nvSpPr>
        <p:spPr>
          <a:xfrm>
            <a:off x="3074609" y="5332472"/>
            <a:ext cx="1088157" cy="3417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 descr="Obsah obrázku nářadí&#10;&#10;Popis byl vytvořen automaticky">
            <a:extLst>
              <a:ext uri="{FF2B5EF4-FFF2-40B4-BE49-F238E27FC236}">
                <a16:creationId xmlns:a16="http://schemas.microsoft.com/office/drawing/2014/main" id="{ADBF8EBA-11A2-668B-0408-DDD1A4796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5" b="95320" l="2443" r="96962">
                        <a14:foregroundMark x1="24784" y1="88383" x2="18409" y2="90305"/>
                        <a14:foregroundMark x1="11618" y1="88801" x2="2532" y2="73924"/>
                        <a14:foregroundMark x1="74083" y1="24822" x2="73816" y2="33180"/>
                        <a14:foregroundMark x1="74263" y1="19181" x2="74184" y2="21646"/>
                        <a14:foregroundMark x1="94400" y1="8274" x2="90617" y2="22482"/>
                        <a14:foregroundMark x1="94400" y1="7647" x2="96962" y2="5934"/>
                        <a14:foregroundMark x1="94698" y1="5307" x2="96515" y2="5307"/>
                        <a14:foregroundMark x1="48079" y1="25909" x2="48079" y2="25909"/>
                        <a14:foregroundMark x1="48228" y1="23987" x2="48228" y2="27372"/>
                        <a14:foregroundMark x1="47930" y1="24405" x2="48853" y2="27372"/>
                        <a14:foregroundMark x1="48079" y1="25449" x2="49449" y2="29921"/>
                        <a14:foregroundMark x1="15520" y1="95320" x2="15520" y2="95320"/>
                        <a14:backgroundMark x1="49300" y1="25449" x2="49300" y2="25449"/>
                        <a14:backgroundMark x1="49598" y1="24822" x2="49598" y2="28609"/>
                        <a14:backgroundMark x1="74114" y1="22900" x2="74114" y2="24822"/>
                        <a14:backgroundMark x1="74263" y1="21646" x2="74263" y2="22900"/>
                        <a14:backgroundMark x1="45338" y1="43293" x2="45338" y2="43293"/>
                        <a14:backgroundMark x1="44891" y1="42457" x2="45934" y2="44338"/>
                        <a14:backgroundMark x1="43670" y1="30965" x2="44266" y2="34810"/>
                        <a14:backgroundMark x1="52755" y1="57501" x2="52755" y2="57501"/>
                        <a14:backgroundMark x1="56985" y1="58588" x2="56985" y2="58588"/>
                        <a14:backgroundMark x1="47155" y1="59841" x2="47155" y2="59841"/>
                        <a14:backgroundMark x1="43372" y1="61972" x2="43372" y2="61972"/>
                        <a14:backgroundMark x1="66369" y1="62181" x2="66369" y2="62181"/>
                        <a14:backgroundMark x1="77718" y1="43084" x2="77718" y2="43084"/>
                        <a14:backgroundMark x1="73041" y1="73673" x2="73041" y2="73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17" y="2090986"/>
            <a:ext cx="4195375" cy="2990626"/>
          </a:xfrm>
          <a:prstGeom prst="rect">
            <a:avLst/>
          </a:prstGeom>
        </p:spPr>
      </p:pic>
      <p:pic>
        <p:nvPicPr>
          <p:cNvPr id="6" name="Obrázek 5" descr="Obsah obrázku stroj/přístroj, kov, Autodíly, nářadí&#10;&#10;Popis byl vytvořen automaticky">
            <a:extLst>
              <a:ext uri="{FF2B5EF4-FFF2-40B4-BE49-F238E27FC236}">
                <a16:creationId xmlns:a16="http://schemas.microsoft.com/office/drawing/2014/main" id="{E7A7290C-9682-EF82-AB1A-3578CB10B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04" b="95885" l="3587" r="94342">
                        <a14:foregroundMark x1="5991" y1="75999" x2="3735" y2="72865"/>
                        <a14:foregroundMark x1="14608" y1="87969" x2="12763" y2="85406"/>
                        <a14:foregroundMark x1="3735" y1="72865" x2="7785" y2="61264"/>
                        <a14:foregroundMark x1="92419" y1="39583" x2="91148" y2="56649"/>
                        <a14:foregroundMark x1="90459" y1="15833" x2="83321" y2="5208"/>
                        <a14:foregroundMark x1="94342" y1="22552" x2="94342" y2="23750"/>
                        <a14:foregroundMark x1="94342" y1="11875" x2="94342" y2="20366"/>
                        <a14:foregroundMark x1="17862" y1="92240" x2="17862" y2="95885"/>
                        <a14:backgroundMark x1="93047" y1="16146" x2="93047" y2="16146"/>
                        <a14:backgroundMark x1="91975" y1="12500" x2="91975" y2="12500"/>
                        <a14:backgroundMark x1="94120" y1="22552" x2="94120" y2="22552"/>
                        <a14:backgroundMark x1="94120" y1="21615" x2="94120" y2="21615"/>
                        <a14:backgroundMark x1="93269" y1="21615" x2="94786" y2="20729"/>
                        <a14:backgroundMark x1="94564" y1="21042" x2="93898" y2="21042"/>
                        <a14:backgroundMark x1="90680" y1="57240" x2="91309" y2="59062"/>
                        <a14:backgroundMark x1="89386" y1="61823" x2="92825" y2="59375"/>
                        <a14:backgroundMark x1="90015" y1="59375" x2="91531" y2="58438"/>
                        <a14:backgroundMark x1="88720" y1="58125" x2="91975" y2="58125"/>
                        <a14:backgroundMark x1="7470" y1="67292" x2="9874" y2="81563"/>
                        <a14:backgroundMark x1="13536" y1="84323" x2="10947" y2="82500"/>
                        <a14:backgroundMark x1="10725" y1="84635" x2="7914" y2="80052"/>
                        <a14:backgroundMark x1="13757" y1="84948" x2="10281" y2="83385"/>
                        <a14:backgroundMark x1="7064" y1="74583" x2="10947" y2="84323"/>
                        <a14:backgroundMark x1="12463" y1="85521" x2="13536" y2="85521"/>
                        <a14:backgroundMark x1="6620" y1="75469" x2="6620" y2="80052"/>
                        <a14:backgroundMark x1="14386" y1="85208" x2="12463" y2="84635"/>
                        <a14:backgroundMark x1="8136" y1="77344" x2="8136" y2="79427"/>
                        <a14:backgroundMark x1="7064" y1="60833" x2="8247" y2="60833"/>
                        <a14:backgroundMark x1="7581" y1="60833" x2="8617" y2="60365"/>
                        <a14:backgroundMark x1="7914" y1="59271" x2="8062" y2="60990"/>
                        <a14:backgroundMark x1="6953" y1="60729" x2="8691" y2="60729"/>
                        <a14:backgroundMark x1="8247" y1="59531" x2="7840" y2="60885"/>
                        <a14:backgroundMark x1="7027" y1="60990" x2="9283" y2="59896"/>
                        <a14:backgroundMark x1="90274" y1="57396" x2="92086" y2="5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01" y="2010636"/>
            <a:ext cx="4097619" cy="29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F3989-6C51-1EF9-917F-B9918F8A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8774"/>
            <a:ext cx="10801350" cy="1325563"/>
          </a:xfrm>
        </p:spPr>
        <p:txBody>
          <a:bodyPr>
            <a:noAutofit/>
          </a:bodyPr>
          <a:lstStyle/>
          <a:p>
            <a:r>
              <a:rPr lang="cs-CZ" sz="4800" b="1" dirty="0" err="1">
                <a:solidFill>
                  <a:srgbClr val="F93549"/>
                </a:solidFill>
                <a:latin typeface="Monserrat"/>
              </a:rPr>
              <a:t>Hydraulische</a:t>
            </a:r>
            <a:r>
              <a:rPr lang="cs-CZ" sz="4800" b="1" dirty="0">
                <a:solidFill>
                  <a:srgbClr val="F93549"/>
                </a:solidFill>
                <a:latin typeface="Monserrat"/>
              </a:rPr>
              <a:t> </a:t>
            </a:r>
            <a:r>
              <a:rPr lang="cs-CZ" sz="4800" b="1" dirty="0" err="1">
                <a:solidFill>
                  <a:srgbClr val="F93549"/>
                </a:solidFill>
                <a:latin typeface="Monserrat"/>
              </a:rPr>
              <a:t>Geräte</a:t>
            </a:r>
            <a:endParaRPr lang="cs-CZ" sz="4800" b="1" dirty="0">
              <a:solidFill>
                <a:srgbClr val="F93549"/>
              </a:solidFill>
              <a:latin typeface="Monserrat"/>
            </a:endParaRPr>
          </a:p>
        </p:txBody>
      </p:sp>
      <p:pic>
        <p:nvPicPr>
          <p:cNvPr id="21" name="Grafický objekt 20" descr="Tenká šipka s nepatrným zakřivením se souvislou výplní">
            <a:extLst>
              <a:ext uri="{FF2B5EF4-FFF2-40B4-BE49-F238E27FC236}">
                <a16:creationId xmlns:a16="http://schemas.microsoft.com/office/drawing/2014/main" id="{DFF8B8F3-3815-8D21-D26D-74B8597F0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50584" flipH="1">
            <a:off x="3859699" y="4318681"/>
            <a:ext cx="914400" cy="914400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D7A62B6-5980-F316-C48B-1FF21420B099}"/>
              </a:ext>
            </a:extLst>
          </p:cNvPr>
          <p:cNvGrpSpPr/>
          <p:nvPr/>
        </p:nvGrpSpPr>
        <p:grpSpPr>
          <a:xfrm>
            <a:off x="1965144" y="4684520"/>
            <a:ext cx="1670932" cy="528955"/>
            <a:chOff x="5761928" y="4942363"/>
            <a:chExt cx="4193105" cy="528955"/>
          </a:xfrm>
        </p:grpSpPr>
        <p:sp>
          <p:nvSpPr>
            <p:cNvPr id="20" name="Zástupný obsah 2">
              <a:extLst>
                <a:ext uri="{FF2B5EF4-FFF2-40B4-BE49-F238E27FC236}">
                  <a16:creationId xmlns:a16="http://schemas.microsoft.com/office/drawing/2014/main" id="{041412BC-9447-2339-1725-43EF612F4568}"/>
                </a:ext>
              </a:extLst>
            </p:cNvPr>
            <p:cNvSpPr txBox="1">
              <a:spLocks/>
            </p:cNvSpPr>
            <p:nvPr/>
          </p:nvSpPr>
          <p:spPr>
            <a:xfrm>
              <a:off x="5761928" y="4942363"/>
              <a:ext cx="4180233" cy="5289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cs-CZ" sz="2000" b="1" dirty="0">
                  <a:solidFill>
                    <a:schemeClr val="bg1"/>
                  </a:solidFill>
                  <a:latin typeface="Monserrat"/>
                </a:rPr>
                <a:t>STH 160 - 900</a:t>
              </a:r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FF0168BD-D7EE-4F37-EE66-8AFD2A68CEE8}"/>
                </a:ext>
              </a:extLst>
            </p:cNvPr>
            <p:cNvSpPr/>
            <p:nvPr/>
          </p:nvSpPr>
          <p:spPr>
            <a:xfrm>
              <a:off x="5774800" y="4942363"/>
              <a:ext cx="4180233" cy="341702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" name="Nadpis 1">
            <a:extLst>
              <a:ext uri="{FF2B5EF4-FFF2-40B4-BE49-F238E27FC236}">
                <a16:creationId xmlns:a16="http://schemas.microsoft.com/office/drawing/2014/main" id="{BA16B15E-2F02-4146-9343-80350C6D5EC5}"/>
              </a:ext>
            </a:extLst>
          </p:cNvPr>
          <p:cNvSpPr txBox="1">
            <a:spLocks/>
          </p:cNvSpPr>
          <p:nvPr/>
        </p:nvSpPr>
        <p:spPr>
          <a:xfrm>
            <a:off x="968395" y="1519590"/>
            <a:ext cx="5201817" cy="1211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chemeClr val="bg1"/>
                </a:solidFill>
                <a:latin typeface="Monserrat"/>
              </a:rPr>
              <a:t>Entwickelt zum Schweißen von Rohren mit den Abmessungen 40 – 2000 mm</a:t>
            </a:r>
            <a:endParaRPr lang="cs-CZ" sz="2800" b="1" dirty="0">
              <a:solidFill>
                <a:schemeClr val="bg1"/>
              </a:solidFill>
              <a:latin typeface="Monserrat"/>
            </a:endParaRPr>
          </a:p>
        </p:txBody>
      </p:sp>
      <p:pic>
        <p:nvPicPr>
          <p:cNvPr id="5" name="Obrázek 4" descr="Obsah obrázku kolo, Autodíly, Autíčka/letadýlka, pneumatika&#10;&#10;Popis byl vytvořen automaticky">
            <a:extLst>
              <a:ext uri="{FF2B5EF4-FFF2-40B4-BE49-F238E27FC236}">
                <a16:creationId xmlns:a16="http://schemas.microsoft.com/office/drawing/2014/main" id="{ECD11A59-271A-9743-02B7-BA1510E13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0" b="99627" l="3641" r="89924">
                        <a14:foregroundMark x1="17697" y1="81475" x2="19221" y2="67289"/>
                        <a14:foregroundMark x1="19221" y1="67289" x2="24132" y2="67382"/>
                        <a14:foregroundMark x1="24132" y1="69762" x2="24132" y2="69762"/>
                        <a14:foregroundMark x1="62574" y1="68969" x2="69517" y2="80028"/>
                        <a14:foregroundMark x1="25399" y1="50161" x2="27477" y2="48763"/>
                        <a14:foregroundMark x1="15752" y1="56649" x2="18209" y2="54996"/>
                        <a14:foregroundMark x1="8467" y1="61549" x2="15879" y2="56563"/>
                        <a14:foregroundMark x1="16673" y1="52722" x2="14395" y2="53196"/>
                        <a14:foregroundMark x1="14395" y1="53196" x2="11473" y2="54830"/>
                        <a14:foregroundMark x1="23455" y1="49137" x2="19094" y2="50817"/>
                        <a14:foregroundMark x1="36113" y1="70509" x2="33743" y2="68082"/>
                        <a14:foregroundMark x1="36240" y1="70275" x2="34547" y2="69482"/>
                        <a14:foregroundMark x1="36156" y1="70602" x2="34632" y2="69389"/>
                        <a14:foregroundMark x1="35817" y1="70742" x2="34251" y2="69202"/>
                        <a14:foregroundMark x1="15961" y1="52403" x2="19052" y2="51097"/>
                        <a14:foregroundMark x1="13336" y1="53896" x2="20872" y2="50350"/>
                        <a14:foregroundMark x1="19729" y1="84834" x2="34462" y2="74848"/>
                        <a14:foregroundMark x1="59018" y1="68875" x2="56605" y2="74102"/>
                        <a14:foregroundMark x1="58171" y1="69155" x2="56901" y2="72469"/>
                        <a14:foregroundMark x1="58802" y1="8306" x2="59314" y2="7046"/>
                        <a14:foregroundMark x1="38357" y1="11386" x2="38357" y2="11386"/>
                        <a14:foregroundMark x1="69856" y1="19925" x2="69856" y2="19925"/>
                        <a14:foregroundMark x1="70110" y1="20812" x2="69348" y2="19785"/>
                        <a14:foregroundMark x1="61219" y1="1260" x2="60711" y2="4340"/>
                        <a14:foregroundMark x1="72820" y1="41064" x2="73116" y2="42184"/>
                        <a14:foregroundMark x1="46952" y1="31965" x2="47290" y2="33224"/>
                        <a14:foregroundMark x1="57917" y1="7606" x2="57367" y2="9379"/>
                        <a14:foregroundMark x1="11177" y1="54830" x2="6816" y2="56603"/>
                        <a14:foregroundMark x1="55553" y1="65330" x2="54361" y2="65609"/>
                        <a14:foregroundMark x1="62532" y1="63696" x2="60620" y2="64144"/>
                        <a14:foregroundMark x1="54361" y1="65609" x2="51820" y2="68735"/>
                        <a14:foregroundMark x1="27180" y1="76762" x2="25106" y2="78115"/>
                        <a14:foregroundMark x1="50381" y1="22865" x2="50381" y2="22865"/>
                        <a14:foregroundMark x1="43395" y1="36071" x2="43395" y2="36071"/>
                        <a14:backgroundMark x1="11685" y1="53103" x2="5461" y2="56043"/>
                        <a14:backgroundMark x1="11346" y1="53803" x2="6054" y2="55250"/>
                        <a14:backgroundMark x1="27477" y1="48390" x2="27477" y2="48390"/>
                        <a14:backgroundMark x1="29043" y1="50350" x2="27604" y2="48763"/>
                        <a14:backgroundMark x1="28577" y1="50630" x2="27858" y2="48763"/>
                        <a14:backgroundMark x1="27477" y1="49043" x2="27477" y2="49277"/>
                        <a14:backgroundMark x1="23920" y1="50490" x2="7875" y2="57723"/>
                        <a14:backgroundMark x1="24259" y1="50863" x2="21634" y2="52730"/>
                        <a14:backgroundMark x1="24725" y1="50070" x2="24979" y2="49417"/>
                        <a14:backgroundMark x1="19009" y1="54596" x2="21888" y2="52730"/>
                        <a14:backgroundMark x1="18417" y1="52450" x2="24852" y2="50210"/>
                        <a14:backgroundMark x1="9907" y1="54596" x2="5461" y2="56043"/>
                        <a14:backgroundMark x1="34251" y1="70509" x2="34251" y2="70509"/>
                        <a14:backgroundMark x1="27138" y1="48670" x2="27138" y2="48670"/>
                        <a14:backgroundMark x1="27307" y1="49137" x2="27307" y2="49137"/>
                        <a14:backgroundMark x1="27265" y1="48810" x2="27265" y2="48810"/>
                        <a14:backgroundMark x1="27096" y1="48903" x2="27096" y2="48903"/>
                        <a14:backgroundMark x1="27053" y1="49090" x2="27053" y2="49090"/>
                        <a14:backgroundMark x1="27392" y1="48577" x2="27519" y2="48997"/>
                        <a14:backgroundMark x1="27180" y1="49090" x2="27434" y2="48903"/>
                        <a14:backgroundMark x1="24344" y1="50490" x2="25021" y2="50490"/>
                        <a14:backgroundMark x1="25106" y1="50023" x2="24894" y2="50537"/>
                        <a14:backgroundMark x1="20237" y1="51890" x2="16850" y2="53336"/>
                        <a14:backgroundMark x1="19179" y1="51983" x2="16977" y2="53103"/>
                        <a14:backgroundMark x1="5569" y1="56311" x2="4869" y2="56650"/>
                        <a14:backgroundMark x1="9018" y1="54643" x2="6326" y2="55945"/>
                        <a14:backgroundMark x1="6406" y1="56054" x2="5588" y2="56510"/>
                        <a14:backgroundMark x1="9187" y1="54503" x2="6956" y2="55747"/>
                        <a14:backgroundMark x1="4191" y1="57210" x2="6391" y2="56033"/>
                        <a14:backgroundMark x1="18290" y1="53570" x2="19052" y2="55016"/>
                        <a14:backgroundMark x1="15157" y1="56183" x2="15961" y2="56323"/>
                        <a14:backgroundMark x1="15495" y1="56323" x2="16088" y2="56136"/>
                        <a14:backgroundMark x1="15072" y1="56650" x2="16257" y2="56136"/>
                        <a14:backgroundMark x1="18417" y1="84181" x2="18417" y2="84181"/>
                        <a14:backgroundMark x1="21507" y1="82175" x2="21507" y2="82175"/>
                        <a14:backgroundMark x1="23666" y1="80915" x2="23666" y2="80915"/>
                        <a14:backgroundMark x1="23624" y1="80961" x2="22650" y2="81521"/>
                        <a14:backgroundMark x1="33616" y1="74195" x2="24894" y2="79701"/>
                        <a14:backgroundMark x1="39331" y1="36771" x2="39331" y2="36771"/>
                        <a14:backgroundMark x1="72396" y1="44890" x2="72396" y2="44890"/>
                        <a14:backgroundMark x1="80864" y1="41297" x2="80864" y2="41297"/>
                        <a14:backgroundMark x1="83700" y1="48810" x2="83700" y2="48810"/>
                        <a14:backgroundMark x1="79890" y1="52590" x2="79890" y2="52590"/>
                        <a14:backgroundMark x1="61262" y1="44330" x2="61262" y2="44330"/>
                        <a14:backgroundMark x1="49915" y1="35884" x2="49915" y2="35884"/>
                        <a14:backgroundMark x1="55461" y1="33224" x2="55461" y2="33224"/>
                        <a14:backgroundMark x1="57282" y1="33271" x2="57282" y2="33271"/>
                        <a14:backgroundMark x1="36283" y1="35884" x2="36283" y2="35884"/>
                        <a14:backgroundMark x1="31456" y1="34764" x2="31456" y2="34764"/>
                        <a14:backgroundMark x1="60373" y1="1213" x2="60373" y2="1213"/>
                        <a14:backgroundMark x1="43226" y1="29538" x2="43226" y2="29538"/>
                        <a14:backgroundMark x1="75275" y1="44564" x2="75275" y2="44564"/>
                        <a14:backgroundMark x1="71507" y1="42697" x2="71507" y2="42697"/>
                        <a14:backgroundMark x1="58383" y1="65096" x2="58383" y2="65096"/>
                        <a14:backgroundMark x1="56859" y1="66962" x2="59610" y2="64582"/>
                        <a14:backgroundMark x1="57621" y1="65002" x2="59992" y2="64349"/>
                        <a14:backgroundMark x1="60881" y1="64536" x2="55800" y2="65702"/>
                        <a14:backgroundMark x1="55631" y1="99393" x2="55885" y2="97480"/>
                        <a14:backgroundMark x1="55885" y1="96920" x2="56520" y2="95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85" y="541423"/>
            <a:ext cx="6365334" cy="577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79686393-621F-34C4-9A1B-9E9996C46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33" y="884741"/>
            <a:ext cx="10172733" cy="50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3973</TotalTime>
  <Words>199</Words>
  <Application>Microsoft Office PowerPoint</Application>
  <PresentationFormat>Širokoúhlá obrazovka</PresentationFormat>
  <Paragraphs>25</Paragraphs>
  <Slides>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Monserrat</vt:lpstr>
      <vt:lpstr>Wingdings</vt:lpstr>
      <vt:lpstr>Motiv Office</vt:lpstr>
      <vt:lpstr>Prezentace aplikace PowerPoint</vt:lpstr>
      <vt:lpstr>Prezentace aplikace PowerPoint</vt:lpstr>
      <vt:lpstr>Tradition</vt:lpstr>
      <vt:lpstr>Wir machen alles von A bis Z</vt:lpstr>
      <vt:lpstr>Unsere Produkte</vt:lpstr>
      <vt:lpstr>Handschweißtechnik und Zubehör</vt:lpstr>
      <vt:lpstr>Montagevorbereitungen</vt:lpstr>
      <vt:lpstr>Hydraulische Geräte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Dvořáková Zuzana</dc:creator>
  <cp:lastModifiedBy>Muhammed Abdullah</cp:lastModifiedBy>
  <cp:revision>27</cp:revision>
  <dcterms:created xsi:type="dcterms:W3CDTF">2024-06-12T21:52:11Z</dcterms:created>
  <dcterms:modified xsi:type="dcterms:W3CDTF">2024-11-01T14:05:28Z</dcterms:modified>
</cp:coreProperties>
</file>